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8" r:id="rId31"/>
    <p:sldId id="289" r:id="rId32"/>
    <p:sldId id="291" r:id="rId33"/>
    <p:sldId id="290" r:id="rId3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6066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6.xml"/><Relationship Id="rId3" Type="http://schemas.openxmlformats.org/officeDocument/2006/relationships/image" Target="../media/image6.png"/><Relationship Id="rId7" Type="http://schemas.openxmlformats.org/officeDocument/2006/relationships/slide" Target="../slides/slide16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写作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22960"/>
            <a:ext cx="603504" cy="694944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写作仿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d1cd493884c1ed47f632#tid=67073f7f99802500095f1a7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1792224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127248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4462272"/>
            <a:ext cx="768096" cy="768096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5504688" y="179222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8" name="MasterShapeName"/>
          <p:cNvSpPr/>
          <p:nvPr/>
        </p:nvSpPr>
        <p:spPr>
          <a:xfrm>
            <a:off x="5504688" y="312724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5504688" y="446227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0" name="MasterShapeName?linknodeid=982663e7f&amp;color=RGB(0,96,96)">
            <a:hlinkClick r:id="rId6" action="ppaction://hlinksldjump"/>
          </p:cNvPr>
          <p:cNvSpPr/>
          <p:nvPr/>
        </p:nvSpPr>
        <p:spPr>
          <a:xfrm>
            <a:off x="6803136" y="1965960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词汇斩</a:t>
            </a:r>
            <a:endParaRPr lang="en-US" sz="2400" dirty="0"/>
          </a:p>
        </p:txBody>
      </p:sp>
      <p:sp>
        <p:nvSpPr>
          <p:cNvPr id="11" name="MasterShapeName?linknodeid=d9fe69a17&amp;color=RGB(0,96,96)">
            <a:hlinkClick r:id="rId7" action="ppaction://hlinksldjump"/>
          </p:cNvPr>
          <p:cNvSpPr/>
          <p:nvPr/>
        </p:nvSpPr>
        <p:spPr>
          <a:xfrm>
            <a:off x="6803136" y="332841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句子控</a:t>
            </a:r>
            <a:endParaRPr lang="en-US" sz="2400" dirty="0"/>
          </a:p>
        </p:txBody>
      </p:sp>
      <p:sp>
        <p:nvSpPr>
          <p:cNvPr id="12" name="MasterShapeName?linknodeid=ca3e5c994&amp;color=RGB(0,96,96)">
            <a:hlinkClick r:id="rId8" action="ppaction://hlinksldjump"/>
          </p:cNvPr>
          <p:cNvSpPr/>
          <p:nvPr/>
        </p:nvSpPr>
        <p:spPr>
          <a:xfrm>
            <a:off x="6803136" y="470001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写作仿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词汇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词汇斩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句子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658368" cy="658368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句子控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8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d024b7ffa?pid=6addb269f&amp;color=0,55,96&amp;mp=1&amp;vtp=1&amp;bt=1&amp;bbb=1"/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用单数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举止;态度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manner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;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rude.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我不喜欢他的举止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太粗鲁了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用复数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礼貌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；礼仪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manners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餐桌礼仪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good/bad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manners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sth.做某事是有礼貌的/不礼貌的。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manners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盯着人看是不礼貌的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表示“礼貌”时，要用复数形式manners。若用作主语，谓语动词通常用复数形式。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manners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?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你的礼貌呢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?</a:t>
            </a:r>
            <a:endParaRPr lang="en-US" altLang="zh-CN" sz="1800" dirty="0"/>
          </a:p>
        </p:txBody>
      </p:sp>
      <p:pic>
        <p:nvPicPr>
          <p:cNvPr id="3" name="P_6_BD#d024b7ffa?pid=6addb269f&amp;color=0,55,96&amp;mp=1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283584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d024b7ffa?pid=6addb269f&amp;color=0,55,96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#d024b7ffa?pid=6addb269f&amp;color=0,55,96&amp;vtp=1&amp;bt=1&amp;bbb=1"/>
          <p:cNvSpPr/>
          <p:nvPr/>
        </p:nvSpPr>
        <p:spPr>
          <a:xfrm>
            <a:off x="502920" y="151200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常见的单复数含义不同的名词有：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①manner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（方式）—manners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（礼貌）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②custom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（风俗）—customs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（海关）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③paper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（纸）—papers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（文件）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④work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（工作）—works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（作品）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⑤arm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（胳膊）—arms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（武器）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⑥good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（好处）—goods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（商品）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d024b7ffa?pid=6addb269f&amp;color=0,55,96&amp;mp=1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wait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paid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?为什么店主愿意等很长时间让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人付账？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教材P57</a:t>
            </a:r>
            <a:endParaRPr lang="en-US" altLang="zh-CN" dirty="0"/>
          </a:p>
        </p:txBody>
      </p:sp>
      <p:pic>
        <p:nvPicPr>
          <p:cNvPr id="3" name="P_6_BD#d024b7ffa?pid=6addb269f&amp;color=0,55,96&amp;mp=1&amp;tib=255,255,255&amp;iip=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10bd096a2?pid=19e2734dc&amp;color=0,55,96&amp;vtp=1&amp;bbb=1"/>
          <p:cNvSpPr/>
          <p:nvPr/>
        </p:nvSpPr>
        <p:spPr>
          <a:xfrm>
            <a:off x="502920" y="2791717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willing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.愿意；乐意</a:t>
            </a:r>
            <a:endParaRPr lang="en-US" altLang="zh-CN" sz="2200" dirty="0"/>
          </a:p>
        </p:txBody>
      </p:sp>
      <p:pic>
        <p:nvPicPr>
          <p:cNvPr id="6" name="P_6_BD#f659d772c?pid=10bd096a2&amp;color=0,55,96&amp;tib=255,255,255&amp;iip=7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352089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P_6_BD#f659d772c?pid=10bd096a2&amp;color=0,55,96&amp;vtp=1&amp;bbb=1"/>
              <p:cNvSpPr/>
              <p:nvPr/>
            </p:nvSpPr>
            <p:spPr>
              <a:xfrm>
                <a:off x="502920" y="3288081"/>
                <a:ext cx="10570464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willing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sth愿意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/乐意做某事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're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willing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apply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yourself,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think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good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shot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this.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如果你愿意努力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我认为你在这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件事上有很好的机会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全国新课标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Ⅰ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7" name="P_6_BD#f659d772c?pid=10bd096a2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88081"/>
                <a:ext cx="10570464" cy="1257300"/>
              </a:xfrm>
              <a:prstGeom prst="rect">
                <a:avLst/>
              </a:prstGeom>
              <a:blipFill>
                <a:blip r:embed="rId5"/>
                <a:stretch>
                  <a:fillRect l="-1384" r="-519" b="-91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f659d772c?pid=10bd096a2&amp;color=0,55,96&amp;mp=1&amp;tib=255,255,255&amp;iip=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3239" y="1576008"/>
            <a:ext cx="950976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f659d772c?pid=10bd096a2&amp;color=0,55,96&amp;mp=1&amp;vtp=1&amp;bt=1&amp;bbb=1"/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unwilling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.不情愿的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unwilling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不愿意做某事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studio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unwilling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author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first?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为什么一开始电影公司不愿意把这个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角色给作者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.意志；意愿；遗嘱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②willingness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.自愿；乐意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③willingly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.乐意地；自愿地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④unwillingness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.不情愿</a:t>
            </a:r>
            <a:endParaRPr lang="en-US" altLang="zh-CN" sz="100" dirty="0"/>
          </a:p>
        </p:txBody>
      </p:sp>
      <p:pic>
        <p:nvPicPr>
          <p:cNvPr id="5" name="P_6_BD#f659d772c?pid=10bd096a2&amp;color=0,55,96&amp;mp=1&amp;tib=255,255,255&amp;iip=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323462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f659d772c?pid=10bd096a2&amp;color=0,55,96&amp;mp=1&amp;vtp=1&amp;bt=1&amp;bbb=1"/>
          <p:cNvSpPr/>
          <p:nvPr/>
        </p:nvSpPr>
        <p:spPr>
          <a:xfrm>
            <a:off x="502920" y="15120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Yes,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love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permission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.不，您许可了，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我便会坐下。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教材P58</a:t>
            </a:r>
            <a:endParaRPr lang="en-US" altLang="zh-CN" sz="1800" dirty="0"/>
          </a:p>
        </p:txBody>
      </p:sp>
      <p:pic>
        <p:nvPicPr>
          <p:cNvPr id="3" name="P_6_BD#f659d772c?pid=10bd096a2&amp;color=0,55,96&amp;mp=1&amp;tib=255,255,255&amp;iip=1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19239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c9ffaf2e7?pid=19e2734dc&amp;color=0,55,96&amp;vtp=1&amp;bbb=1"/>
          <p:cNvSpPr/>
          <p:nvPr/>
        </p:nvSpPr>
        <p:spPr>
          <a:xfrm>
            <a:off x="502920" y="2372616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permission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.准许，允许；许可；批准；许可证；书面许可</a:t>
            </a:r>
            <a:endParaRPr lang="en-US" altLang="zh-CN" sz="2200" dirty="0"/>
          </a:p>
        </p:txBody>
      </p:sp>
      <p:pic>
        <p:nvPicPr>
          <p:cNvPr id="6" name="P_6_BD#c03509f2c?pid=c9ffaf2e7&amp;color=0,55,96&amp;tib=255,255,255&amp;iip=1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293298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P_6_BD#c03509f2c?pid=c9ffaf2e7&amp;color=0,55,96&amp;vtp=1&amp;bbb=1"/>
          <p:cNvSpPr/>
          <p:nvPr/>
        </p:nvSpPr>
        <p:spPr>
          <a:xfrm>
            <a:off x="502920" y="2868980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permission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（为某事）请求许可；申请批准（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某事）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permission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sb/sth）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（某人/某物）做某事的许可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permission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未经许可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permission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decisions.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一切重大决定均须报请批准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Permission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refused.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学校的扩建未得到许可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allowed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permission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上课时未经许可学生不得外出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c03509f2c?pid=c9ffaf2e7&amp;color=0,55,96&amp;tib=255,255,255&amp;iip=1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15760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#c03509f2c?pid=c9ffaf2e7&amp;color=0,55,96&amp;vtp=1&amp;bt=1&amp;bbb=1"/>
          <p:cNvSpPr/>
          <p:nvPr/>
        </p:nvSpPr>
        <p:spPr>
          <a:xfrm>
            <a:off x="502920" y="1512000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permit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.（permitted,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permitted;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permitting）许可；允许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.允许；使有可能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sb/sth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sth允许某人/某物做某事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（one's）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允许（某人）做某事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time/weather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permitting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若时间/天气允许（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独立主格结构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Visitors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permitted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photographs.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参观者禁止拍照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permitted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leaving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early?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是谁允许他们提前离开的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?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tomorrow,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weather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permitting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（=if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weather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permits）.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天气允许的话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我明天过来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.［C］许可证；特许证（尤指限期的）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foreigners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在这里工作的外国人大多数都有工作许可证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ac4166f7?pid=d9fe69a17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endParaRPr lang="en-US" altLang="zh-CN" sz="2200" dirty="0"/>
          </a:p>
        </p:txBody>
      </p:sp>
      <p:pic>
        <p:nvPicPr>
          <p:cNvPr id="3" name="P_5_BD#da921d7a8?pid=8ac4166f7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1880" y="2095500"/>
            <a:ext cx="4343400" cy="154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da921d7a8?pid=8ac4166f7&amp;color=0,55,96&amp;vtp=1&amp;bbb=1"/>
          <p:cNvSpPr/>
          <p:nvPr/>
        </p:nvSpPr>
        <p:spPr>
          <a:xfrm>
            <a:off x="502920" y="3771900"/>
            <a:ext cx="10570464" cy="79152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【句意】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我记得当时我以为我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手里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永远不会握着这样一张钞票</a:t>
            </a:r>
            <a:r>
              <a:rPr lang="en-US" altLang="zh-CN" sz="1800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</a:p>
          <a:p>
            <a:pPr marL="0" marR="0" lvl="0" indent="0" algn="r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教材P56</a:t>
            </a:r>
            <a:endParaRPr lang="en-US" altLang="zh-CN" sz="1800" dirty="0">
              <a:latin typeface="SimSun" panose="02010600030101010101" pitchFamily="2" charset="-122"/>
            </a:endParaRPr>
          </a:p>
        </p:txBody>
      </p:sp>
      <p:pic>
        <p:nvPicPr>
          <p:cNvPr id="5" name="P_5_BD#da921d7a8?pid=8ac4166f7&amp;color=0,55,96&amp;tib=255,255,255&amp;iip=1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418261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da921d7a8?pid=8ac4166f7&amp;color=0,55,96&amp;mp=1&amp;tib=255,255,255&amp;iip=1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157600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5#da921d7a8?pid=8ac4166f7&amp;color=0,55,96&amp;mp=1&amp;vtp=1&amp;bt=1&amp;bbb=1"/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否定词置于句首引起部分倒装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①否定词置于句首引起部分倒装的常用句式为：具有否定意义或者否定形式的词或词组+助动词/be动词/情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态动词+主语+其他部分。常见的否定词（组）有never,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seldom,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hardly,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rarely,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barely,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scarcely,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little,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neither,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nor,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until,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nowhere,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circumstances,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condition,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account等。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Little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does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他几乎不在乎别人想什么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until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left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直到离开家他才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开始明白家庭对他来说是多么重要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。（not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until引导的从句位于句首时，主句要用部分倒装）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da921d7a8?pid=8ac4166f7&amp;color=0,55,96&amp;vtp=1&amp;bt=1&amp;bbb=1&amp;hb=1"/>
          <p:cNvSpPr/>
          <p:nvPr/>
        </p:nvSpPr>
        <p:spPr>
          <a:xfrm>
            <a:off x="502920" y="150876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②hardly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sooner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等连接两个分句时，如果hardly/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sooner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only位于句首，前一个分句用部分倒装，后一个分句用陈述语序。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ardly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arrived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problem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cope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我一到达就要处理一个新问题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sooner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realised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mistake.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她一回到家就意识到了她的错误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rubbish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left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leaflets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remind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sorting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garbage.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志愿者们不仅收集人们留下的垃圾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而且还分发传单来提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醒人们垃圾分类的重要性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da921d7a8?pid=8ac4166f7&amp;color=0,55,96&amp;vtp=1&amp;bt=1&amp;bbb=1&amp;hb=1"/>
          <p:cNvSpPr/>
          <p:nvPr/>
        </p:nvSpPr>
        <p:spPr>
          <a:xfrm>
            <a:off x="502920" y="1508760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③neither/nor+助动词/be动词/情态动词+主语意为“某人/某物也不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doesn't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David's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address.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Neither/Nor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他不知道戴维的地址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我也不知道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receive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until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search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product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else's.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你的产品要经过调查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证明它确实是与众不同的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你才能获得专利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别注意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“neither/nor+助动词/情态动词/系动词+主语”结构还常用于日常对话当中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，表示某人陈述的否定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事实也适合另一个人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，意为“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也不”。如果表达肯定概念，即“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也是”，则用so。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beautiful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我从未见过如此美丽的地方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Neither/Nor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我也没有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anywhere.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我会待在这里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哪儿也不去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我也是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2ff9b0661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5</a:t>
            </a:r>
            <a:endParaRPr lang="en-US" altLang="zh-CN" sz="5400" dirty="0"/>
          </a:p>
        </p:txBody>
      </p:sp>
      <p:sp>
        <p:nvSpPr>
          <p:cNvPr id="3" name="C_1_BD#2ff9b0661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The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Value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of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Money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ee1c7384?pid=d9fe69a17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endParaRPr lang="en-US" altLang="zh-CN" sz="2200" dirty="0"/>
          </a:p>
        </p:txBody>
      </p:sp>
      <p:pic>
        <p:nvPicPr>
          <p:cNvPr id="3" name="P_5_BD#91bec5ff1?pid=3ee1c7384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9312" y="2095500"/>
            <a:ext cx="4297680" cy="1984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91bec5ff1?pid=3ee1c7384&amp;color=0,55,96&amp;vtp=1&amp;bbb=1&amp;hb=1"/>
          <p:cNvSpPr/>
          <p:nvPr/>
        </p:nvSpPr>
        <p:spPr>
          <a:xfrm>
            <a:off x="502920" y="42164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【句意】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那段日子里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每当我们看到从遥远的国度返回的船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父亲都会说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要是于勒在那艘船上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该多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么让人惊喜呀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！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对吧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？”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教材P90</a:t>
            </a:r>
            <a:endParaRPr lang="en-US" altLang="zh-CN" dirty="0"/>
          </a:p>
        </p:txBody>
      </p:sp>
      <p:pic>
        <p:nvPicPr>
          <p:cNvPr id="5" name="P_5_BD#91bec5ff1?pid=3ee1c7384&amp;color=0,55,96&amp;tib=255,255,255&amp;iip=1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50398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91bec5ff1?pid=3ee1c7384&amp;color=0,55,96&amp;mp=1&amp;tib=255,255,255&amp;iip=1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157600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5#91bec5ff1?pid=3ee1c7384&amp;color=0,55,96&amp;mp=1&amp;vtp=1&amp;bt=1&amp;bbb=1"/>
          <p:cNvSpPr/>
          <p:nvPr/>
        </p:nvSpPr>
        <p:spPr>
          <a:xfrm>
            <a:off x="502920" y="1512000"/>
            <a:ext cx="10570464" cy="32878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感叹句的用法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感叹句一般由what或how引导，what修饰名词，how修饰形容词或副词。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①What+a/an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（+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.）+可数名词单数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（+主语+谓语）！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②How+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.+a/an+可数名词单数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（+主语+谓语）！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③What+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.+可数名词复数/不可数名词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（+主语+谓语）！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④How+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./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.（+主语+谓语）！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⑤How+主语+谓语！（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此句式中主语和谓语不可省略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①②之间可进行转换，注意a/an的位置。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91bec5ff1?pid=3ee1c7384&amp;color=0,55,96&amp;mp=1&amp;vtp=1&amp;bt=1&amp;bbb=1"/>
          <p:cNvSpPr/>
          <p:nvPr/>
        </p:nvSpPr>
        <p:spPr>
          <a:xfrm>
            <a:off x="502920" y="151200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interesting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is!=How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interesting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is!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多么有趣的故事呀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person!=What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person!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多粗鲁的人啊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beautiful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flowers!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多么美丽的花呀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heavily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raining!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雨下得真大呀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flies！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时间过得真快呀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fc16f56b?pid=d9fe69a17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endParaRPr lang="en-US" altLang="zh-CN" sz="2200" dirty="0"/>
          </a:p>
        </p:txBody>
      </p:sp>
      <p:pic>
        <p:nvPicPr>
          <p:cNvPr id="3" name="P_5_BD#e32605c4f?pid=4fc16f56b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9312" y="2095500"/>
            <a:ext cx="4297680" cy="86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e32605c4f?pid=4fc16f56b&amp;color=0,55,96&amp;vtp=1&amp;bbb=1"/>
          <p:cNvSpPr/>
          <p:nvPr/>
        </p:nvSpPr>
        <p:spPr>
          <a:xfrm>
            <a:off x="502920" y="30988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【句意】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我母亲很惊讶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于是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她走过去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为了看得更仔细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教材P90</a:t>
            </a:r>
            <a:endParaRPr lang="en-US" altLang="zh-CN" sz="1800" dirty="0"/>
          </a:p>
        </p:txBody>
      </p:sp>
      <p:pic>
        <p:nvPicPr>
          <p:cNvPr id="5" name="P_5_BD#e32605c4f?pid=4fc16f56b&amp;color=0,55,96&amp;tib=255,255,255&amp;iip=17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35107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e32605c4f?pid=4fc16f56b&amp;color=0,55,96&amp;mp=1&amp;tib=255,255,255&amp;iip=1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157600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5#e32605c4f?pid=4fc16f56b&amp;color=0,55,96&amp;mp=1&amp;vtp=1&amp;bt=1&amp;bbb=1"/>
          <p:cNvSpPr/>
          <p:nvPr/>
        </p:nvSpPr>
        <p:spPr>
          <a:xfrm>
            <a:off x="502920" y="1512000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形容词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（短语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）作状语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形容词（短语）作状语时，用来形容句子主语的特点或某种状态，通常放在句子的开头，有时也可放在句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中或句末。形容词（短语）作状语可以表示方式、原因、伴随等情况。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Hungry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further.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又饿又累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我一步也走不动了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。（原因状语）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walked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happily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garden,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excited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coming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她高兴地在花园里散步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对即将到来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的音乐会感到兴奋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。（伴随状语）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e32605c4f?pid=4fc16f56b&amp;color=0,55,96&amp;vtp=1&amp;bt=1&amp;bbb=1&amp;hb=1"/>
          <p:cNvSpPr/>
          <p:nvPr/>
        </p:nvSpPr>
        <p:spPr>
          <a:xfrm>
            <a:off x="502920" y="1512000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形容词作状语与副词作状语的区别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形容词作状语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，主要用来修饰句子的主语；副词作状语，主要用来修饰动词、形容词或者整个句子。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lowly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nodded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head.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彼得慢慢地点了点头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。（副词Slowly用于修饰动词nodded，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“点头”这个动作的方式）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ull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confidence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answered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complicated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question.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他满怀自信地回答了这个复杂的问题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形容词短语Full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confidence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用于形容主语在回答问题时的状态）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ca3e5c994?pid=2fa5aa70c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写作仿剧本创作</a:t>
            </a:r>
            <a:endParaRPr lang="en-US" altLang="zh-CN" sz="2400" dirty="0"/>
          </a:p>
        </p:txBody>
      </p:sp>
      <p:sp>
        <p:nvSpPr>
          <p:cNvPr id="3" name="C_4_BD#c23b818e4?pid=ca3e5c994&amp;color=0,55,96&amp;vtp=1&amp;bbb=1"/>
          <p:cNvSpPr/>
          <p:nvPr/>
        </p:nvSpPr>
        <p:spPr>
          <a:xfrm>
            <a:off x="502920" y="2040957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文体分析</a:t>
            </a:r>
            <a:endParaRPr lang="en-US" altLang="zh-CN" sz="2200" dirty="0"/>
          </a:p>
        </p:txBody>
      </p:sp>
      <p:sp>
        <p:nvSpPr>
          <p:cNvPr id="4" name="P_5#0c68f9834?sp=1&amp;pid=c23b818e4&amp;color=0,55,96&amp;vtp=1&amp;bbb=1&amp;hb=1"/>
          <p:cNvSpPr/>
          <p:nvPr/>
        </p:nvSpPr>
        <p:spPr>
          <a:xfrm>
            <a:off x="502920" y="2530595"/>
            <a:ext cx="10570464" cy="20307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1.文体介绍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本单元写作任务是创作剧本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。戏剧剧本有专属的格式，在写作形式上以对话为主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。剧本创作必不可少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的部分就是剧本大纲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，包含戏剧题目（the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title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play）、场次（scene）、人物名称（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character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names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）、台词（lines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dialogue）、舞台说明（stage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directions）、戏剧解说（narration）等元素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。剧本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的语言尤其要注重性格化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、情景化，必要的舞台说明要起到烘托气氛和刻画人物的作用。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0c68f9834?sp=1&amp;pid=c23b818e4&amp;color=0,55,96&amp;vtp=1&amp;bt=1&amp;bbb=1"/>
          <p:cNvSpPr/>
          <p:nvPr/>
        </p:nvSpPr>
        <p:spPr>
          <a:xfrm>
            <a:off x="502920" y="1517904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.篇章结构</a:t>
            </a:r>
          </a:p>
          <a:p>
            <a:pPr>
              <a:lnSpc>
                <a:spcPts val="33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（1）人物说明：写明出场的主要人物。</a:t>
            </a:r>
          </a:p>
          <a:p>
            <a:pPr>
              <a:lnSpc>
                <a:spcPts val="33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（2）故事背景：介绍故事发生的时间、地点及社会背景等。</a:t>
            </a:r>
          </a:p>
          <a:p>
            <a:pPr>
              <a:lnSpc>
                <a:spcPts val="33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（3）故事梗概：故事正文，即故事的起承转合。</a:t>
            </a:r>
          </a:p>
          <a:p>
            <a:pPr>
              <a:lnSpc>
                <a:spcPts val="33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①介绍冲突与危机（有时候会出现在故事的中段）。</a:t>
            </a:r>
          </a:p>
          <a:p>
            <a:pPr>
              <a:lnSpc>
                <a:spcPts val="33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②主要人物出现，带出主线故事的时间和地点。</a:t>
            </a:r>
          </a:p>
          <a:p>
            <a:pPr>
              <a:lnSpc>
                <a:spcPts val="33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③串联有关主线故事情节发展的线索及引发的插曲。</a:t>
            </a:r>
          </a:p>
          <a:p>
            <a:pPr>
              <a:lnSpc>
                <a:spcPts val="33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④主线故事的尾段，大转折后的戏剧终点。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（4）舞台说明：一些舞台说明性文字，如演出剧场的属性、每场戏布景的安排说明、开场情境等。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剧本内容应主要包括戏剧人物、人物对话、舞台说明性文字等。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3f9be774?pid=ca3e5c994&amp;color=0,55,96&amp;vtp=1&amp;bt=1&amp;bbb=1"/>
          <p:cNvSpPr/>
          <p:nvPr/>
        </p:nvSpPr>
        <p:spPr>
          <a:xfrm>
            <a:off x="502920" y="1508760"/>
            <a:ext cx="10570464" cy="3739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素材储备</a:t>
            </a:r>
            <a:endParaRPr lang="en-US" altLang="zh-CN" sz="2200" dirty="0"/>
          </a:p>
        </p:txBody>
      </p:sp>
      <p:sp>
        <p:nvSpPr>
          <p:cNvPr id="3" name="P_5#2e2cc1003?sp=1&amp;pid=b3f9be774&amp;color=0,55,96&amp;vtp=1&amp;bbb=1&amp;hb=1"/>
          <p:cNvSpPr/>
          <p:nvPr/>
        </p:nvSpPr>
        <p:spPr>
          <a:xfrm>
            <a:off x="502920" y="1933504"/>
            <a:ext cx="10570464" cy="42513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6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1.说明人物性格、样貌和动作</a:t>
            </a:r>
            <a:endParaRPr lang="en-US" altLang="zh-CN" sz="1800" dirty="0"/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kind/cruel/rich/generous/mean,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是非常善良的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残忍的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富有的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大方的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吝啬的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</a:t>
            </a:r>
          </a:p>
          <a:p>
            <a:pPr>
              <a:lnSpc>
                <a:spcPts val="26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clever/stupid/fat/thin/short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是非常聪明的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愚蠢的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胖的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瘦的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矮的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point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doing/about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正要做某事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突然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在去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的路上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ather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strength/courage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鼓足力气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勇气做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屏住呼吸偷偷溜进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ight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奋力前进</a:t>
            </a:r>
            <a:endParaRPr lang="en-US" altLang="zh-CN" sz="1800" dirty="0"/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truggle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艰难前进</a:t>
            </a:r>
            <a:endParaRPr lang="en-US" altLang="zh-CN" sz="1800" dirty="0"/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a（n）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eye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向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投以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的目光</a:t>
            </a:r>
            <a:endParaRPr lang="en-US" altLang="zh-CN" sz="1800" dirty="0"/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ouldn't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忍不住做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25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devoted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致力于</a:t>
            </a:r>
            <a:r>
              <a:rPr lang="en-US" altLang="zh-CN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dirty="0"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2e2cc1003?sp=1&amp;pid=b3f9be774&amp;color=0,55,96&amp;vtp=1&amp;bt=1&amp;bbb=1&amp;hb=1"/>
          <p:cNvSpPr/>
          <p:nvPr/>
        </p:nvSpPr>
        <p:spPr>
          <a:xfrm>
            <a:off x="502920" y="1517904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2.说明故事背景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adapted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这个故事是根据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改编的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happened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in/at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（地点）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on/in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（时间）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这件事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这个故事在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时间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发生在</a:t>
            </a:r>
            <a:r>
              <a:rPr lang="en-US" altLang="zh-CN" sz="1800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地点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3.说明人物情感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rude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manner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以一种粗鲁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无礼的方式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shocked/surprised/excited/disappointed/satisfied/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看起来震惊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惊讶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兴奋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失望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满意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wearing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big/wide/broad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smile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带着灿烂的笑容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frown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皱着眉看着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trying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angry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试着不表现出愤怒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fa5aa70c.fixed?pid=2ff9b0661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Ⅲ</a:t>
            </a:r>
            <a:endParaRPr lang="en-US" altLang="zh-CN" sz="4000" dirty="0"/>
          </a:p>
        </p:txBody>
      </p:sp>
      <p:sp>
        <p:nvSpPr>
          <p:cNvPr id="3" name="C_2_BD#2fa5aa70c.fixed?pid=2ff9b0661&amp;color=61,88,159&amp;vtp=1&amp;bb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Reading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for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Writing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733b10db?pid=ca3e5c994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模拟演练</a:t>
            </a:r>
            <a:endParaRPr lang="en-US" altLang="zh-CN" sz="2200" dirty="0"/>
          </a:p>
        </p:txBody>
      </p:sp>
      <p:sp>
        <p:nvSpPr>
          <p:cNvPr id="3" name="QO_5_BD.78_1#151c2dfef?pid=3733b10db&amp;color=0,55,96&amp;vtp=1&amp;bbb=1&amp;hb=1"/>
          <p:cNvSpPr/>
          <p:nvPr/>
        </p:nvSpPr>
        <p:spPr>
          <a:xfrm>
            <a:off x="502920" y="2008625"/>
            <a:ext cx="10570464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根据下面的提示，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写一篇150词左右的戏剧剧本，介绍亨利带着100万英镑的钞票去理发的过程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：亨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利走在大街上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，看见了一家理发店，决定去剪掉他的长头发；理发师用粗鲁的态度接待了他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；亨利坐在椅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子上等待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；理发师问他是否能够负担得起高昂的费用；理发结束后，亨利出示了百万英镑的钞票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；理发师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十分吃惊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，并告诉他可以随时光临。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79_1#151c2dfef?pid=3733b10db&amp;color=0,55,96&amp;vtp=1&amp;bt=1&amp;bbb=1&amp;hb=1"/>
          <p:cNvSpPr/>
          <p:nvPr/>
        </p:nvSpPr>
        <p:spPr>
          <a:xfrm>
            <a:off x="502920" y="1517904"/>
            <a:ext cx="10570464" cy="4610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【参考范文】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Henry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walking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street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sees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hairdressing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shop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decides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1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hair</a:t>
            </a:r>
            <a:r>
              <a:rPr lang="en-US" altLang="zh-CN" sz="1800" b="0" i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cut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=Henry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Adams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B=Barber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: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afternoon!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hair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cut,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may.（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barber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looks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Henry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'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hair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1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continues</a:t>
            </a:r>
            <a:r>
              <a:rPr lang="en-US" altLang="zh-CN" sz="1800" b="0" i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cutting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another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'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hair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.）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Er,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really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haircut.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: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rude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manner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Yes,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that.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Indeed,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: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Fine,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I'll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sits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barber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'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chairs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barber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turns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Henry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: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quite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expensive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know!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afford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it?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: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Yes,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so.</a:t>
            </a:r>
            <a:endParaRPr lang="en-US" altLang="zh-CN" sz="1800" dirty="0"/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79_1#151c2dfef?pid=3733b10db&amp;color=0,55,96&amp;vtp=1&amp;bt=1&amp;bbb=1&amp;hb=1">
            <a:extLst>
              <a:ext uri="{FF2B5EF4-FFF2-40B4-BE49-F238E27FC236}">
                <a16:creationId xmlns:a16="http://schemas.microsoft.com/office/drawing/2014/main" id="{F3D3AC75-AF3E-61FD-D6AA-2D2A92E65366}"/>
              </a:ext>
            </a:extLst>
          </p:cNvPr>
          <p:cNvSpPr/>
          <p:nvPr/>
        </p:nvSpPr>
        <p:spPr>
          <a:xfrm>
            <a:off x="502920" y="1512000"/>
            <a:ext cx="10570464" cy="28687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hair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cut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barber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tells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Henry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must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pay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Henry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shows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barber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bank</a:t>
            </a:r>
            <a:r>
              <a:rPr lang="en-US" altLang="zh-CN" sz="1800" b="0" i="1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1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note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: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Why,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Mr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?（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looking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shocked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: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Adams.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Henry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Adams.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I'm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sorry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: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worry!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wearing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big</a:t>
            </a:r>
            <a:r>
              <a:rPr lang="en-US" altLang="zh-CN" sz="1800" b="0" i="1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smile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Nothing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worry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about!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Nothing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all!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whenever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little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hair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short!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honour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54974025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4c28d6be0?sp=1&amp;pid=3733b10db&amp;color=0,55,96&amp;vtp=1&amp;bt=1&amp;bbb=1"/>
          <p:cNvSpPr/>
          <p:nvPr/>
        </p:nvSpPr>
        <p:spPr>
          <a:xfrm>
            <a:off x="502920" y="1517904"/>
            <a:ext cx="10570464" cy="2449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请总结你学到的有用表达：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高级词汇】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高级句式】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</a:t>
            </a:r>
          </a:p>
          <a:p>
            <a:pPr marL="0" marR="0" lvl="0" indent="0" algn="r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对应练习见《巩固练》L55</a:t>
            </a:r>
            <a:endParaRPr lang="en-US" altLang="zh-CN" sz="1800" dirty="0"/>
          </a:p>
        </p:txBody>
      </p:sp>
      <p:pic>
        <p:nvPicPr>
          <p:cNvPr id="3" name="P_5#4c28d6be0?pid=3733b10db&amp;color=0,55,96&amp;tib=255,255,255&amp;iip=1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76926" y="3695541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#5a81d6289?pid=2fa5aa70c&amp;color=0,55,96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76926" y="160344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#5a81d6289?pid=2fa5aa70c&amp;color=0,55,96&amp;vtp=1&amp;bt=1&amp;bbb=1"/>
          <p:cNvSpPr/>
          <p:nvPr/>
        </p:nvSpPr>
        <p:spPr>
          <a:xfrm>
            <a:off x="502920" y="1512000"/>
            <a:ext cx="10570464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《巩固练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》L55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敲黑板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语言知识：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manner,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willing,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permission，否定词置于句首引起部分倒装，感叹句的用法，形容词（短语）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作状语等。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语言技能：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学会进行剧本创作。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8e9c635f?pid=982663e7f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必刷词汇</a:t>
            </a:r>
            <a:endParaRPr lang="en-US" altLang="zh-CN" sz="2400" dirty="0"/>
          </a:p>
        </p:txBody>
      </p:sp>
      <p:sp>
        <p:nvSpPr>
          <p:cNvPr id="3" name="QB_5_BD.1_1#11e212a36?pid=a8e9c635f&amp;color=0,55,96&amp;vtp=1&amp;bbb=1"/>
          <p:cNvSpPr/>
          <p:nvPr/>
        </p:nvSpPr>
        <p:spPr>
          <a:xfrm>
            <a:off x="502920" y="2045175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1.frown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2.ambassador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.（男装）裁缝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.专门制作；定做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.职员；文书；店员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.故事情节；布局；阴谋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.密谋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.维持；保持；维修；保养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.谚语；格言；警句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拓展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 ____ _______ 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常言道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8.manner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.］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a（n）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manner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以一种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的方式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good/bad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做某事是有礼貌/没有礼貌的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拓展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manners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</a:t>
            </a:r>
            <a:endParaRPr lang="en-US" altLang="zh-CN" sz="1800" dirty="0"/>
          </a:p>
        </p:txBody>
      </p:sp>
      <p:sp>
        <p:nvSpPr>
          <p:cNvPr id="4" name="QB_5_AN.2_1#11e212a36.blank?pid=a8e9c635f&amp;color=0,55,96&amp;vpa=1&amp;vtp=1&amp;bbb=1"/>
          <p:cNvSpPr/>
          <p:nvPr/>
        </p:nvSpPr>
        <p:spPr>
          <a:xfrm>
            <a:off x="2026126" y="2014695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皱眉</a:t>
            </a:r>
            <a:endParaRPr lang="en-US" altLang="zh-CN" dirty="0"/>
          </a:p>
        </p:txBody>
      </p:sp>
      <p:sp>
        <p:nvSpPr>
          <p:cNvPr id="6" name="QB_5_AN.4_1#11e212a36.blank?pid=a8e9c635f&amp;color=0,55,96&amp;vpa=2&amp;vtp=1&amp;bbb=1"/>
          <p:cNvSpPr/>
          <p:nvPr/>
        </p:nvSpPr>
        <p:spPr>
          <a:xfrm>
            <a:off x="2045176" y="2433795"/>
            <a:ext cx="1995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大使；使节；代表</a:t>
            </a:r>
            <a:endParaRPr lang="en-US" altLang="zh-CN" dirty="0"/>
          </a:p>
        </p:txBody>
      </p:sp>
      <p:sp>
        <p:nvSpPr>
          <p:cNvPr id="8" name="QB_5_AN.6_1#11e212a36.blank?pid=a8e9c635f&amp;color=0,55,96&amp;vpa=3&amp;vtp=1&amp;bbb=1"/>
          <p:cNvSpPr/>
          <p:nvPr/>
        </p:nvSpPr>
        <p:spPr>
          <a:xfrm>
            <a:off x="667226" y="2852895"/>
            <a:ext cx="649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tailor</a:t>
            </a:r>
            <a:endParaRPr lang="en-US" altLang="zh-CN" dirty="0"/>
          </a:p>
        </p:txBody>
      </p:sp>
      <p:sp>
        <p:nvSpPr>
          <p:cNvPr id="10" name="QB_5_AN.8_1#11e212a36.blank?pid=a8e9c635f&amp;color=0,55,96&amp;vpa=4&amp;vtp=1&amp;bbb=1"/>
          <p:cNvSpPr/>
          <p:nvPr/>
        </p:nvSpPr>
        <p:spPr>
          <a:xfrm>
            <a:off x="679926" y="3271995"/>
            <a:ext cx="623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clerk</a:t>
            </a:r>
            <a:endParaRPr lang="en-US" altLang="zh-CN" dirty="0"/>
          </a:p>
        </p:txBody>
      </p:sp>
      <p:sp>
        <p:nvSpPr>
          <p:cNvPr id="12" name="QB_5_AN.10_1#11e212a36.blank?pid=a8e9c635f&amp;color=0,55,96&amp;vpa=5&amp;vtp=1&amp;bbb=1"/>
          <p:cNvSpPr/>
          <p:nvPr/>
        </p:nvSpPr>
        <p:spPr>
          <a:xfrm>
            <a:off x="679926" y="3678395"/>
            <a:ext cx="522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plot</a:t>
            </a:r>
            <a:endParaRPr lang="en-US" altLang="zh-CN" dirty="0"/>
          </a:p>
        </p:txBody>
      </p:sp>
      <p:sp>
        <p:nvSpPr>
          <p:cNvPr id="14" name="QB_5_AN.12_1#11e212a36.blank?pid=a8e9c635f&amp;color=0,55,96&amp;vpa=6&amp;vtp=1&amp;bbb=1"/>
          <p:cNvSpPr/>
          <p:nvPr/>
        </p:nvSpPr>
        <p:spPr>
          <a:xfrm>
            <a:off x="679926" y="4110195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maintain</a:t>
            </a:r>
            <a:endParaRPr lang="en-US" altLang="zh-CN" dirty="0"/>
          </a:p>
        </p:txBody>
      </p:sp>
      <p:sp>
        <p:nvSpPr>
          <p:cNvPr id="16" name="QB_5_AN.14_1#11e212a36.blank?pid=a8e9c635f&amp;color=0,55,96&amp;vpa=7&amp;vtp=1&amp;bbb=1"/>
          <p:cNvSpPr/>
          <p:nvPr/>
        </p:nvSpPr>
        <p:spPr>
          <a:xfrm>
            <a:off x="667226" y="4516595"/>
            <a:ext cx="763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saying</a:t>
            </a:r>
            <a:endParaRPr lang="en-US" altLang="zh-CN" dirty="0"/>
          </a:p>
        </p:txBody>
      </p:sp>
      <p:sp>
        <p:nvSpPr>
          <p:cNvPr id="17" name="QB_5_AN.15_1#11e212a36.blank?pid=a8e9c635f&amp;color=0,55,96&amp;vpa=8&amp;vtp=1&amp;bbb=1"/>
          <p:cNvSpPr/>
          <p:nvPr/>
        </p:nvSpPr>
        <p:spPr>
          <a:xfrm>
            <a:off x="4127976" y="4529295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endParaRPr lang="en-US" altLang="zh-CN" dirty="0"/>
          </a:p>
        </p:txBody>
      </p:sp>
      <p:sp>
        <p:nvSpPr>
          <p:cNvPr id="18" name="QB_5_AN.16_1#11e212a36.blank?pid=a8e9c635f&amp;color=0,55,96&amp;vpa=9&amp;vtp=1&amp;bbb=1"/>
          <p:cNvSpPr/>
          <p:nvPr/>
        </p:nvSpPr>
        <p:spPr>
          <a:xfrm>
            <a:off x="4597876" y="4529295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endParaRPr lang="en-US" altLang="zh-CN" dirty="0"/>
          </a:p>
        </p:txBody>
      </p:sp>
      <p:sp>
        <p:nvSpPr>
          <p:cNvPr id="19" name="QB_5_AN.17_1#11e212a36.blank?pid=a8e9c635f&amp;color=0,55,96&amp;vpa=10&amp;vtp=1&amp;bbb=1"/>
          <p:cNvSpPr/>
          <p:nvPr/>
        </p:nvSpPr>
        <p:spPr>
          <a:xfrm>
            <a:off x="5182076" y="4516595"/>
            <a:ext cx="763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saying</a:t>
            </a:r>
            <a:endParaRPr lang="en-US" altLang="zh-CN" dirty="0"/>
          </a:p>
        </p:txBody>
      </p:sp>
      <p:sp>
        <p:nvSpPr>
          <p:cNvPr id="20" name="QB_5_AN.18_1#11e212a36.blank?pid=a8e9c635f&amp;color=0,55,96&amp;vpa=11&amp;vtp=1&amp;bbb=1"/>
          <p:cNvSpPr/>
          <p:nvPr/>
        </p:nvSpPr>
        <p:spPr>
          <a:xfrm>
            <a:off x="6071076" y="4516595"/>
            <a:ext cx="585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goes</a:t>
            </a:r>
            <a:endParaRPr lang="en-US" altLang="zh-CN" dirty="0"/>
          </a:p>
        </p:txBody>
      </p:sp>
      <p:sp>
        <p:nvSpPr>
          <p:cNvPr id="22" name="QB_5_AN.20_1#11e212a36.blank?pid=a8e9c635f&amp;color=0,55,96&amp;vpa=12&amp;vtp=1&amp;bbb=1"/>
          <p:cNvSpPr/>
          <p:nvPr/>
        </p:nvSpPr>
        <p:spPr>
          <a:xfrm>
            <a:off x="1651476" y="4948395"/>
            <a:ext cx="2452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举止；行为方式；方法</a:t>
            </a:r>
            <a:endParaRPr lang="en-US" altLang="zh-CN" dirty="0"/>
          </a:p>
        </p:txBody>
      </p:sp>
      <p:sp>
        <p:nvSpPr>
          <p:cNvPr id="23" name="QB_5_AN.21_1#11e212a36.blank?pid=a8e9c635f&amp;color=0,55,96&amp;vpa=13&amp;vtp=1&amp;bbb=1"/>
          <p:cNvSpPr/>
          <p:nvPr/>
        </p:nvSpPr>
        <p:spPr>
          <a:xfrm>
            <a:off x="5086826" y="4948395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礼貌；礼仪</a:t>
            </a:r>
            <a:endParaRPr lang="en-US" altLang="zh-CN" dirty="0"/>
          </a:p>
        </p:txBody>
      </p:sp>
      <p:sp>
        <p:nvSpPr>
          <p:cNvPr id="24" name="QB_5_AN.22_1#11e212a36.blank?pid=a8e9c635f&amp;color=0,55,96&amp;vpa=14&amp;vtp=1&amp;bbb=1"/>
          <p:cNvSpPr/>
          <p:nvPr/>
        </p:nvSpPr>
        <p:spPr>
          <a:xfrm>
            <a:off x="7360125" y="4948395"/>
            <a:ext cx="23764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manners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endParaRPr lang="en-US" altLang="zh-CN" dirty="0"/>
          </a:p>
        </p:txBody>
      </p:sp>
      <p:sp>
        <p:nvSpPr>
          <p:cNvPr id="25" name="QB_5_AN.23_1#11e212a36.blank?pid=a8e9c635f&amp;color=0,55,96&amp;vpa=15&amp;vtp=1&amp;bbb=1"/>
          <p:cNvSpPr/>
          <p:nvPr/>
        </p:nvSpPr>
        <p:spPr>
          <a:xfrm>
            <a:off x="9881075" y="5346540"/>
            <a:ext cx="1081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餐桌礼仪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  <p:bldP spid="14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2" grpId="0" build="p" animBg="1"/>
      <p:bldP spid="23" grpId="0" build="p" animBg="1"/>
      <p:bldP spid="24" grpId="0" build="p" animBg="1"/>
      <p:bldP spid="2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4_1#01b23370a?pid=a8e9c635f&amp;color=0,55,96&amp;vtp=1&amp;bt=1&amp;bbb=1&amp;hb=1"/>
          <p:cNvSpPr/>
          <p:nvPr/>
        </p:nvSpPr>
        <p:spPr>
          <a:xfrm>
            <a:off x="502920" y="1508759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9.stair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.顺楼梯而下；在楼下；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往楼下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.在楼上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；往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楼上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.到旁边；在旁边；留；存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 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省出；留出；对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置之不理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除了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外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11.option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派optional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.宽阔的；广阔的；广泛的派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.增长；扩大辨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.木板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.上船（或火车、飞机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等）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.其实；实际上；当然；确实谚语A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 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.患难见真情。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.典型的；正常的；一般的；精神正常的；意识健全的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.常态；通常标准；一般水平派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.通常；正常情况下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反义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.不正常的；反常的</a:t>
            </a:r>
            <a:endParaRPr lang="en-US" altLang="zh-CN" dirty="0"/>
          </a:p>
        </p:txBody>
      </p:sp>
      <p:sp>
        <p:nvSpPr>
          <p:cNvPr id="3" name="QB_5_AN.25_1#01b23370a.blank?pid=a8e9c635f&amp;color=0,55,96&amp;vpa=16&amp;vtp=1&amp;bbb=1"/>
          <p:cNvSpPr/>
          <p:nvPr/>
        </p:nvSpPr>
        <p:spPr>
          <a:xfrm>
            <a:off x="1359376" y="1478279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楼梯；梯级</a:t>
            </a:r>
            <a:endParaRPr lang="en-US" altLang="zh-CN" dirty="0"/>
          </a:p>
        </p:txBody>
      </p:sp>
      <p:sp>
        <p:nvSpPr>
          <p:cNvPr id="4" name="QB_5_AN.26_1#01b23370a.blank?pid=a8e9c635f&amp;color=0,55,96&amp;vpa=17&amp;vtp=1&amp;bbb=1"/>
          <p:cNvSpPr/>
          <p:nvPr/>
        </p:nvSpPr>
        <p:spPr>
          <a:xfrm>
            <a:off x="3492976" y="1478279"/>
            <a:ext cx="1157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downstairs</a:t>
            </a:r>
            <a:endParaRPr lang="en-US" altLang="zh-CN" dirty="0"/>
          </a:p>
        </p:txBody>
      </p:sp>
      <p:sp>
        <p:nvSpPr>
          <p:cNvPr id="5" name="QB_5_AN.27_1#01b23370a.blank?pid=a8e9c635f&amp;color=0,55,96&amp;vpa=18&amp;vtp=1&amp;bbb=1"/>
          <p:cNvSpPr/>
          <p:nvPr/>
        </p:nvSpPr>
        <p:spPr>
          <a:xfrm>
            <a:off x="8477725" y="1465579"/>
            <a:ext cx="877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upstairs</a:t>
            </a:r>
            <a:endParaRPr lang="en-US" altLang="zh-CN" dirty="0"/>
          </a:p>
        </p:txBody>
      </p:sp>
      <p:sp>
        <p:nvSpPr>
          <p:cNvPr id="7" name="QB_5_AN.29_1#01b23370a.blank?pid=a8e9c635f&amp;color=0,55,96&amp;vpa=19&amp;vtp=1&amp;bbb=1"/>
          <p:cNvSpPr/>
          <p:nvPr/>
        </p:nvSpPr>
        <p:spPr>
          <a:xfrm>
            <a:off x="794226" y="2316479"/>
            <a:ext cx="636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aside</a:t>
            </a:r>
            <a:endParaRPr lang="en-US" altLang="zh-CN" dirty="0"/>
          </a:p>
        </p:txBody>
      </p:sp>
      <p:sp>
        <p:nvSpPr>
          <p:cNvPr id="8" name="QB_5_AN.30_1#01b23370a.blank?pid=a8e9c635f&amp;color=0,55,96&amp;vpa=20&amp;vtp=1&amp;bbb=1"/>
          <p:cNvSpPr/>
          <p:nvPr/>
        </p:nvSpPr>
        <p:spPr>
          <a:xfrm>
            <a:off x="5397976" y="2316479"/>
            <a:ext cx="420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endParaRPr lang="en-US" altLang="zh-CN" dirty="0"/>
          </a:p>
        </p:txBody>
      </p:sp>
      <p:sp>
        <p:nvSpPr>
          <p:cNvPr id="9" name="QB_5_AN.31_1#01b23370a.blank?pid=a8e9c635f&amp;color=0,55,96&amp;vpa=21&amp;vtp=1&amp;bbb=1"/>
          <p:cNvSpPr/>
          <p:nvPr/>
        </p:nvSpPr>
        <p:spPr>
          <a:xfrm>
            <a:off x="5982176" y="2316479"/>
            <a:ext cx="636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aside</a:t>
            </a:r>
            <a:endParaRPr lang="en-US" altLang="zh-CN" dirty="0"/>
          </a:p>
        </p:txBody>
      </p:sp>
      <p:sp>
        <p:nvSpPr>
          <p:cNvPr id="10" name="QB_5_AN.32_1#01b23370a.blank?pid=a8e9c635f&amp;color=0,55,96&amp;vpa=22&amp;vtp=1&amp;bbb=1"/>
          <p:cNvSpPr/>
          <p:nvPr/>
        </p:nvSpPr>
        <p:spPr>
          <a:xfrm>
            <a:off x="10096975" y="2316479"/>
            <a:ext cx="636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aside</a:t>
            </a:r>
            <a:endParaRPr lang="en-US" altLang="zh-CN" dirty="0"/>
          </a:p>
        </p:txBody>
      </p:sp>
      <p:sp>
        <p:nvSpPr>
          <p:cNvPr id="11" name="QB_5_AN.33_1#01b23370a.blank?pid=a8e9c635f&amp;color=0,55,96&amp;vpa=23&amp;vtp=1&amp;bbb=1"/>
          <p:cNvSpPr/>
          <p:nvPr/>
        </p:nvSpPr>
        <p:spPr>
          <a:xfrm>
            <a:off x="521176" y="2735579"/>
            <a:ext cx="611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endParaRPr lang="en-US" altLang="zh-CN" dirty="0"/>
          </a:p>
        </p:txBody>
      </p:sp>
      <p:sp>
        <p:nvSpPr>
          <p:cNvPr id="13" name="QB_5_AN.35_1#01b23370a.blank?pid=a8e9c635f&amp;color=0,55,96&amp;vpa=24&amp;vtp=1&amp;bbb=1"/>
          <p:cNvSpPr/>
          <p:nvPr/>
        </p:nvSpPr>
        <p:spPr>
          <a:xfrm>
            <a:off x="1655667" y="3154679"/>
            <a:ext cx="3138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可选择的事物；选择；选择权</a:t>
            </a:r>
            <a:endParaRPr lang="en-US" altLang="zh-CN" dirty="0"/>
          </a:p>
        </p:txBody>
      </p:sp>
      <p:sp>
        <p:nvSpPr>
          <p:cNvPr id="14" name="QB_5_AN.36_1#01b23370a.blank?pid=a8e9c635f&amp;color=0,55,96&amp;vpa=25&amp;vtp=1&amp;bbb=1"/>
          <p:cNvSpPr/>
          <p:nvPr/>
        </p:nvSpPr>
        <p:spPr>
          <a:xfrm>
            <a:off x="6297517" y="3154679"/>
            <a:ext cx="1081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可选择的</a:t>
            </a:r>
            <a:endParaRPr lang="en-US" altLang="zh-CN" dirty="0"/>
          </a:p>
        </p:txBody>
      </p:sp>
      <p:sp>
        <p:nvSpPr>
          <p:cNvPr id="16" name="QB_5_AN.38_1#01b23370a.blank?pid=a8e9c635f&amp;color=0,55,96&amp;vpa=26&amp;vtp=1&amp;bbb=1"/>
          <p:cNvSpPr/>
          <p:nvPr/>
        </p:nvSpPr>
        <p:spPr>
          <a:xfrm>
            <a:off x="768826" y="3573779"/>
            <a:ext cx="687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broad</a:t>
            </a:r>
            <a:endParaRPr lang="en-US" altLang="zh-CN" dirty="0"/>
          </a:p>
        </p:txBody>
      </p:sp>
      <p:sp>
        <p:nvSpPr>
          <p:cNvPr id="17" name="QB_5_AN.39_1#01b23370a.blank?pid=a8e9c635f&amp;color=0,55,96&amp;vpa=27&amp;vtp=1&amp;bbb=1"/>
          <p:cNvSpPr/>
          <p:nvPr/>
        </p:nvSpPr>
        <p:spPr>
          <a:xfrm>
            <a:off x="4661376" y="3573779"/>
            <a:ext cx="903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broaden</a:t>
            </a:r>
            <a:endParaRPr lang="en-US" altLang="zh-CN" dirty="0"/>
          </a:p>
        </p:txBody>
      </p:sp>
      <p:sp>
        <p:nvSpPr>
          <p:cNvPr id="18" name="QB_5_AN.40_1#01b23370a.blank?pid=a8e9c635f&amp;color=0,55,96&amp;vpa=28&amp;vtp=1&amp;bbb=1"/>
          <p:cNvSpPr/>
          <p:nvPr/>
        </p:nvSpPr>
        <p:spPr>
          <a:xfrm>
            <a:off x="7220425" y="3573779"/>
            <a:ext cx="687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board</a:t>
            </a:r>
            <a:endParaRPr lang="en-US" altLang="zh-CN" dirty="0"/>
          </a:p>
        </p:txBody>
      </p:sp>
      <p:sp>
        <p:nvSpPr>
          <p:cNvPr id="20" name="QB_5_AN.42_1#01b23370a.blank?pid=a8e9c635f&amp;color=0,55,96&amp;vpa=29&amp;vtp=1&amp;bbb=1"/>
          <p:cNvSpPr/>
          <p:nvPr/>
        </p:nvSpPr>
        <p:spPr>
          <a:xfrm>
            <a:off x="781526" y="4411979"/>
            <a:ext cx="776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indeed</a:t>
            </a:r>
            <a:endParaRPr lang="en-US" altLang="zh-CN" dirty="0"/>
          </a:p>
        </p:txBody>
      </p:sp>
      <p:sp>
        <p:nvSpPr>
          <p:cNvPr id="21" name="QB_5_AN.43_1#01b23370a.blank?pid=a8e9c635f&amp;color=0,55,96&amp;vpa=30&amp;vtp=1&amp;bbb=1"/>
          <p:cNvSpPr/>
          <p:nvPr/>
        </p:nvSpPr>
        <p:spPr>
          <a:xfrm>
            <a:off x="6210776" y="4411979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22" name="QB_5_AN.44_1#01b23370a.blank?pid=a8e9c635f&amp;color=0,55,96&amp;vpa=31&amp;vtp=1&amp;bbb=1"/>
          <p:cNvSpPr/>
          <p:nvPr/>
        </p:nvSpPr>
        <p:spPr>
          <a:xfrm>
            <a:off x="6706075" y="4411979"/>
            <a:ext cx="598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endParaRPr lang="en-US" altLang="zh-CN" dirty="0"/>
          </a:p>
        </p:txBody>
      </p:sp>
      <p:sp>
        <p:nvSpPr>
          <p:cNvPr id="23" name="QB_5_AN.45_1#01b23370a.blank?pid=a8e9c635f&amp;color=0,55,96&amp;vpa=32&amp;vtp=1&amp;bbb=1"/>
          <p:cNvSpPr/>
          <p:nvPr/>
        </p:nvSpPr>
        <p:spPr>
          <a:xfrm>
            <a:off x="8623775" y="4411979"/>
            <a:ext cx="776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indeed</a:t>
            </a:r>
            <a:endParaRPr lang="en-US" altLang="zh-CN" dirty="0"/>
          </a:p>
        </p:txBody>
      </p:sp>
      <p:sp>
        <p:nvSpPr>
          <p:cNvPr id="25" name="QB_5_AN.47_1#01b23370a.blank?pid=a8e9c635f&amp;color=0,55,96&amp;vpa=33&amp;vtp=1&amp;bbb=1"/>
          <p:cNvSpPr/>
          <p:nvPr/>
        </p:nvSpPr>
        <p:spPr>
          <a:xfrm>
            <a:off x="756126" y="4831079"/>
            <a:ext cx="814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normal</a:t>
            </a:r>
            <a:endParaRPr lang="en-US" altLang="zh-CN" dirty="0"/>
          </a:p>
        </p:txBody>
      </p:sp>
      <p:sp>
        <p:nvSpPr>
          <p:cNvPr id="26" name="QB_5_AN.48_1#01b23370a.blank?pid=a8e9c635f&amp;color=0,55,96&amp;vpa=34&amp;vtp=1&amp;bbb=1"/>
          <p:cNvSpPr/>
          <p:nvPr/>
        </p:nvSpPr>
        <p:spPr>
          <a:xfrm>
            <a:off x="495776" y="5216524"/>
            <a:ext cx="992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normally</a:t>
            </a:r>
            <a:endParaRPr lang="en-US" altLang="zh-CN" dirty="0"/>
          </a:p>
        </p:txBody>
      </p:sp>
      <p:sp>
        <p:nvSpPr>
          <p:cNvPr id="27" name="QB_5_AN.49_1#01b23370a.blank?pid=a8e9c635f&amp;color=0,55,96&amp;vpa=35&amp;vtp=1&amp;bbb=1"/>
          <p:cNvSpPr/>
          <p:nvPr/>
        </p:nvSpPr>
        <p:spPr>
          <a:xfrm>
            <a:off x="4413726" y="5229224"/>
            <a:ext cx="1030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abnormal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6" grpId="0" build="p" animBg="1"/>
      <p:bldP spid="17" grpId="0" build="p" animBg="1"/>
      <p:bldP spid="18" grpId="0" build="p" animBg="1"/>
      <p:bldP spid="20" grpId="0" build="p" animBg="1"/>
      <p:bldP spid="21" grpId="0" build="p" animBg="1"/>
      <p:bldP spid="22" grpId="0" build="p" animBg="1"/>
      <p:bldP spid="23" grpId="0" build="p" animBg="1"/>
      <p:bldP spid="25" grpId="0" build="p" animBg="1"/>
      <p:bldP spid="26" grpId="0" build="p" animBg="1"/>
      <p:bldP spid="2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0_1#e77e615f9?pid=a8e9c635f&amp;color=0,55,96&amp;vtp=1&amp;bt=1&amp;bbb=1&amp;hb=1"/>
          <p:cNvSpPr/>
          <p:nvPr/>
        </p:nvSpPr>
        <p:spPr>
          <a:xfrm>
            <a:off x="502920" y="150876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.愿意；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乐意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搭配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愿意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/乐意做某事反义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.不愿意的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16.element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elementary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拓展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elementary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17.upper-class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.上面的；上层的；靠上部的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拓展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上流社会；上等阶层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18.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.准许；许可；批准；许可证联想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.（过去式&amp;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过去分词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）允许；准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许；使有可能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19.external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反义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internal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 _____ 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既然那样；假使那样的话</a:t>
            </a:r>
            <a:endParaRPr lang="en-US" altLang="zh-CN" dirty="0"/>
          </a:p>
        </p:txBody>
      </p:sp>
      <p:sp>
        <p:nvSpPr>
          <p:cNvPr id="3" name="QB_5_AN.51_1#e77e615f9.blank?pid=a8e9c635f&amp;color=0,55,96&amp;vpa=36&amp;vtp=1&amp;bbb=1"/>
          <p:cNvSpPr/>
          <p:nvPr/>
        </p:nvSpPr>
        <p:spPr>
          <a:xfrm>
            <a:off x="756126" y="1465580"/>
            <a:ext cx="814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willing</a:t>
            </a:r>
            <a:endParaRPr lang="en-US" altLang="zh-CN" dirty="0"/>
          </a:p>
        </p:txBody>
      </p:sp>
      <p:sp>
        <p:nvSpPr>
          <p:cNvPr id="4" name="QB_5_AN.52_1#e77e615f9.blank?pid=a8e9c635f&amp;color=0,55,96&amp;vpa=37&amp;vtp=1&amp;bbb=1"/>
          <p:cNvSpPr/>
          <p:nvPr/>
        </p:nvSpPr>
        <p:spPr>
          <a:xfrm>
            <a:off x="3785076" y="1478280"/>
            <a:ext cx="382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endParaRPr lang="en-US" altLang="zh-CN" dirty="0"/>
          </a:p>
        </p:txBody>
      </p:sp>
      <p:sp>
        <p:nvSpPr>
          <p:cNvPr id="5" name="QB_5_AN.53_1#e77e615f9.blank?pid=a8e9c635f&amp;color=0,55,96&amp;vpa=38&amp;vtp=1&amp;bbb=1"/>
          <p:cNvSpPr/>
          <p:nvPr/>
        </p:nvSpPr>
        <p:spPr>
          <a:xfrm>
            <a:off x="4305776" y="1465580"/>
            <a:ext cx="814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willing</a:t>
            </a:r>
            <a:endParaRPr lang="en-US" altLang="zh-CN" dirty="0"/>
          </a:p>
        </p:txBody>
      </p:sp>
      <p:sp>
        <p:nvSpPr>
          <p:cNvPr id="6" name="QB_5_AN.54_1#e77e615f9.blank?pid=a8e9c635f&amp;color=0,55,96&amp;vpa=39&amp;vtp=1&amp;bbb=1"/>
          <p:cNvSpPr/>
          <p:nvPr/>
        </p:nvSpPr>
        <p:spPr>
          <a:xfrm>
            <a:off x="5232876" y="1478280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7" name="QB_5_AN.55_1#e77e615f9.blank?pid=a8e9c635f&amp;color=0,55,96&amp;vpa=40&amp;vtp=1&amp;bbb=1"/>
          <p:cNvSpPr/>
          <p:nvPr/>
        </p:nvSpPr>
        <p:spPr>
          <a:xfrm>
            <a:off x="5715476" y="1478280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endParaRPr lang="en-US" altLang="zh-CN" dirty="0"/>
          </a:p>
        </p:txBody>
      </p:sp>
      <p:sp>
        <p:nvSpPr>
          <p:cNvPr id="8" name="QB_5_AN.56_1#e77e615f9.blank?pid=a8e9c635f&amp;color=0,55,96&amp;vpa=41&amp;vtp=1&amp;bbb=1"/>
          <p:cNvSpPr/>
          <p:nvPr/>
        </p:nvSpPr>
        <p:spPr>
          <a:xfrm>
            <a:off x="8750775" y="1465580"/>
            <a:ext cx="1042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unwilling</a:t>
            </a:r>
            <a:endParaRPr lang="en-US" altLang="zh-CN" dirty="0"/>
          </a:p>
        </p:txBody>
      </p:sp>
      <p:sp>
        <p:nvSpPr>
          <p:cNvPr id="10" name="QB_5_AN.58_1#e77e615f9.blank?pid=a8e9c635f&amp;color=0,55,96&amp;vpa=42&amp;vtp=1&amp;bbb=1"/>
          <p:cNvSpPr/>
          <p:nvPr/>
        </p:nvSpPr>
        <p:spPr>
          <a:xfrm>
            <a:off x="1803876" y="1897380"/>
            <a:ext cx="1766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要素；基本部分</a:t>
            </a:r>
            <a:endParaRPr lang="en-US" altLang="zh-CN" dirty="0"/>
          </a:p>
        </p:txBody>
      </p:sp>
      <p:sp>
        <p:nvSpPr>
          <p:cNvPr id="11" name="QB_5_AN.59_1#e77e615f9.blank?pid=a8e9c635f&amp;color=0,55,96&amp;vpa=43&amp;vtp=1&amp;bbb=1"/>
          <p:cNvSpPr/>
          <p:nvPr/>
        </p:nvSpPr>
        <p:spPr>
          <a:xfrm>
            <a:off x="5455126" y="1897380"/>
            <a:ext cx="1766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简单的；基础的</a:t>
            </a:r>
            <a:endParaRPr lang="en-US" altLang="zh-CN" dirty="0"/>
          </a:p>
        </p:txBody>
      </p:sp>
      <p:sp>
        <p:nvSpPr>
          <p:cNvPr id="12" name="QB_5_AN.60_1#e77e615f9.blank?pid=a8e9c635f&amp;color=0,55,96&amp;vpa=44&amp;vtp=1&amp;bbb=1"/>
          <p:cNvSpPr/>
          <p:nvPr/>
        </p:nvSpPr>
        <p:spPr>
          <a:xfrm>
            <a:off x="9811225" y="1897380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小学</a:t>
            </a:r>
            <a:endParaRPr lang="en-US" altLang="zh-CN" dirty="0"/>
          </a:p>
        </p:txBody>
      </p:sp>
      <p:sp>
        <p:nvSpPr>
          <p:cNvPr id="14" name="QB_5_AN.62_1#e77e615f9.blank?pid=a8e9c635f&amp;color=0,55,96&amp;vpa=45&amp;vtp=1&amp;bbb=1"/>
          <p:cNvSpPr/>
          <p:nvPr/>
        </p:nvSpPr>
        <p:spPr>
          <a:xfrm>
            <a:off x="2294604" y="2316480"/>
            <a:ext cx="2681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上流社会的；上等阶层的</a:t>
            </a:r>
            <a:endParaRPr lang="en-US" altLang="zh-CN" dirty="0"/>
          </a:p>
        </p:txBody>
      </p:sp>
      <p:sp>
        <p:nvSpPr>
          <p:cNvPr id="15" name="QB_5_AN.63_1#e77e615f9.blank?pid=a8e9c635f&amp;color=0,55,96&amp;vpa=46&amp;vtp=1&amp;bbb=1"/>
          <p:cNvSpPr/>
          <p:nvPr/>
        </p:nvSpPr>
        <p:spPr>
          <a:xfrm>
            <a:off x="5583904" y="2303780"/>
            <a:ext cx="687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upper</a:t>
            </a:r>
            <a:endParaRPr lang="en-US" altLang="zh-CN" dirty="0"/>
          </a:p>
        </p:txBody>
      </p:sp>
      <p:sp>
        <p:nvSpPr>
          <p:cNvPr id="16" name="QB_5_AN.64_1#e77e615f9.blank?pid=a8e9c635f&amp;color=0,55,96&amp;vpa=47&amp;vtp=1&amp;bbb=1"/>
          <p:cNvSpPr/>
          <p:nvPr/>
        </p:nvSpPr>
        <p:spPr>
          <a:xfrm>
            <a:off x="10047954" y="2316480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endParaRPr lang="en-US" altLang="zh-CN" dirty="0"/>
          </a:p>
        </p:txBody>
      </p:sp>
      <p:sp>
        <p:nvSpPr>
          <p:cNvPr id="17" name="QB_5_AN.65_1#e77e615f9.blank?pid=a8e9c635f&amp;color=0,55,96&amp;vpa=48&amp;vtp=1&amp;bbb=1"/>
          <p:cNvSpPr/>
          <p:nvPr/>
        </p:nvSpPr>
        <p:spPr>
          <a:xfrm>
            <a:off x="483076" y="2722880"/>
            <a:ext cx="687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upper</a:t>
            </a:r>
            <a:endParaRPr lang="en-US" altLang="zh-CN" dirty="0"/>
          </a:p>
        </p:txBody>
      </p:sp>
      <p:sp>
        <p:nvSpPr>
          <p:cNvPr id="18" name="QB_5_AN.66_1#e77e615f9.blank?pid=a8e9c635f&amp;color=0,55,96&amp;vpa=49&amp;vtp=1&amp;bbb=1"/>
          <p:cNvSpPr/>
          <p:nvPr/>
        </p:nvSpPr>
        <p:spPr>
          <a:xfrm>
            <a:off x="1321276" y="2735580"/>
            <a:ext cx="611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class</a:t>
            </a:r>
            <a:endParaRPr lang="en-US" altLang="zh-CN" dirty="0"/>
          </a:p>
        </p:txBody>
      </p:sp>
      <p:sp>
        <p:nvSpPr>
          <p:cNvPr id="20" name="QB_5_AN.68_1#e77e615f9.blank?pid=a8e9c635f&amp;color=0,55,96&amp;vpa=50&amp;vtp=1&amp;bbb=1"/>
          <p:cNvSpPr/>
          <p:nvPr/>
        </p:nvSpPr>
        <p:spPr>
          <a:xfrm>
            <a:off x="806926" y="3141980"/>
            <a:ext cx="1169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permission</a:t>
            </a:r>
            <a:endParaRPr lang="en-US" altLang="zh-CN" dirty="0"/>
          </a:p>
        </p:txBody>
      </p:sp>
      <p:sp>
        <p:nvSpPr>
          <p:cNvPr id="21" name="QB_5_AN.69_1#e77e615f9.blank?pid=a8e9c635f&amp;color=0,55,96&amp;vpa=51&amp;vtp=1&amp;bbb=1"/>
          <p:cNvSpPr/>
          <p:nvPr/>
        </p:nvSpPr>
        <p:spPr>
          <a:xfrm>
            <a:off x="5524976" y="3141980"/>
            <a:ext cx="763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permit</a:t>
            </a:r>
            <a:endParaRPr lang="en-US" altLang="zh-CN" dirty="0"/>
          </a:p>
        </p:txBody>
      </p:sp>
      <p:sp>
        <p:nvSpPr>
          <p:cNvPr id="22" name="QB_5_AN.70_1#e77e615f9.blank?pid=a8e9c635f&amp;color=0,55,96&amp;vpa=52&amp;vtp=1&amp;bbb=1"/>
          <p:cNvSpPr/>
          <p:nvPr/>
        </p:nvSpPr>
        <p:spPr>
          <a:xfrm>
            <a:off x="8807925" y="3141980"/>
            <a:ext cx="1042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permitted</a:t>
            </a:r>
            <a:endParaRPr lang="en-US" altLang="zh-CN" dirty="0"/>
          </a:p>
        </p:txBody>
      </p:sp>
      <p:sp>
        <p:nvSpPr>
          <p:cNvPr id="24" name="QB_5_AN.72_1#e77e615f9.blank?pid=a8e9c635f&amp;color=0,55,96&amp;vpa=53&amp;vtp=1&amp;bbb=1"/>
          <p:cNvSpPr/>
          <p:nvPr/>
        </p:nvSpPr>
        <p:spPr>
          <a:xfrm>
            <a:off x="1994376" y="3992880"/>
            <a:ext cx="2681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外部的；外面的；外来的</a:t>
            </a:r>
            <a:endParaRPr lang="en-US" altLang="zh-CN" dirty="0"/>
          </a:p>
        </p:txBody>
      </p:sp>
      <p:sp>
        <p:nvSpPr>
          <p:cNvPr id="25" name="QB_5_AN.73_1#e77e615f9.blank?pid=a8e9c635f&amp;color=0,55,96&amp;vpa=54&amp;vtp=1&amp;bbb=1"/>
          <p:cNvSpPr/>
          <p:nvPr/>
        </p:nvSpPr>
        <p:spPr>
          <a:xfrm>
            <a:off x="6471125" y="3992880"/>
            <a:ext cx="1766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内部的；自身的</a:t>
            </a:r>
            <a:endParaRPr lang="en-US" altLang="zh-CN" dirty="0"/>
          </a:p>
        </p:txBody>
      </p:sp>
      <p:sp>
        <p:nvSpPr>
          <p:cNvPr id="27" name="QB_5_AN.75_1#e77e615f9.blank?pid=a8e9c635f&amp;color=0,55,96&amp;vpa=55&amp;vtp=1&amp;bbb=1"/>
          <p:cNvSpPr/>
          <p:nvPr/>
        </p:nvSpPr>
        <p:spPr>
          <a:xfrm>
            <a:off x="768826" y="4391025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28" name="QB_5_AN.76_1#e77e615f9.blank?pid=a8e9c635f&amp;color=0,55,96&amp;vpa=56&amp;vtp=1&amp;bbb=1"/>
          <p:cNvSpPr/>
          <p:nvPr/>
        </p:nvSpPr>
        <p:spPr>
          <a:xfrm>
            <a:off x="1251426" y="4391025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endParaRPr lang="en-US" altLang="zh-CN" dirty="0"/>
          </a:p>
        </p:txBody>
      </p:sp>
      <p:sp>
        <p:nvSpPr>
          <p:cNvPr id="29" name="QB_5_AN.77_1#e77e615f9.blank?pid=a8e9c635f&amp;color=0,55,96&amp;vpa=57&amp;vtp=1&amp;bbb=1"/>
          <p:cNvSpPr/>
          <p:nvPr/>
        </p:nvSpPr>
        <p:spPr>
          <a:xfrm>
            <a:off x="1911826" y="4391025"/>
            <a:ext cx="560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case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2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20" grpId="0" build="p" animBg="1"/>
      <p:bldP spid="21" grpId="0" build="p" animBg="1"/>
      <p:bldP spid="22" grpId="0" build="p" animBg="1"/>
      <p:bldP spid="24" grpId="0" build="p" animBg="1"/>
      <p:bldP spid="25" grpId="0" build="p" animBg="1"/>
      <p:bldP spid="27" grpId="0" build="p" animBg="1"/>
      <p:bldP spid="28" grpId="0" build="p" animBg="1"/>
      <p:bldP spid="29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9e2734dc?pid=982663e7f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核心词汇</a:t>
            </a:r>
            <a:endParaRPr lang="en-US" altLang="zh-CN" sz="2400" dirty="0"/>
          </a:p>
        </p:txBody>
      </p:sp>
      <p:sp>
        <p:nvSpPr>
          <p:cNvPr id="3" name="P_5#59183594a?pid=19e2734dc&amp;color=0,55,96&amp;vtp=1&amp;bbb=1"/>
          <p:cNvSpPr/>
          <p:nvPr/>
        </p:nvSpPr>
        <p:spPr>
          <a:xfrm>
            <a:off x="502920" y="2045175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rude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manner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以一种无礼的方式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教材P56</a:t>
            </a:r>
            <a:endParaRPr lang="en-US" altLang="zh-CN" sz="1800" dirty="0"/>
          </a:p>
        </p:txBody>
      </p:sp>
      <p:pic>
        <p:nvPicPr>
          <p:cNvPr id="4" name="P_5_BD#59183594a?pid=19e2734dc&amp;color=0,55,96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457163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C_5_BD#6addb269f?pid=19e2734dc&amp;color=0,55,96&amp;vtp=1&amp;bbb=1"/>
          <p:cNvSpPr/>
          <p:nvPr/>
        </p:nvSpPr>
        <p:spPr>
          <a:xfrm>
            <a:off x="502920" y="2910142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manner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P_6#d024b7ffa?pid=6addb269f&amp;color=0,55,96&amp;vtp=1&amp;bbb=1"/>
              <p:cNvSpPr/>
              <p:nvPr/>
            </p:nvSpPr>
            <p:spPr>
              <a:xfrm>
                <a:off x="502920" y="3406506"/>
                <a:ext cx="10570464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用单数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行为方式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；方法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a（n）/the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manner以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方式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keep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body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fit,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enjoy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life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better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manner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如果我们保持身体健康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我们就能更好地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享受生活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2022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北京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</a:t>
                </a: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7" name="P_6#d024b7ffa?pid=6addb269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406506"/>
                <a:ext cx="10570464" cy="1676400"/>
              </a:xfrm>
              <a:prstGeom prst="rect">
                <a:avLst/>
              </a:prstGeom>
              <a:blipFill>
                <a:blip r:embed="rId4"/>
                <a:stretch>
                  <a:fillRect l="-1384" b="-6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_6_BD#d024b7ffa?pid=6addb269f&amp;color=0,55,96&amp;tib=255,255,255&amp;iip=3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881994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2364</Words>
  <Application>Microsoft Office PowerPoint</Application>
  <PresentationFormat>宽屏</PresentationFormat>
  <Paragraphs>314</Paragraphs>
  <Slides>33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2" baseType="lpstr">
      <vt:lpstr>Arial (正文)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2024-10-10T04:40:19Z</dcterms:created>
  <dcterms:modified xsi:type="dcterms:W3CDTF">2024-10-10T05:53:12Z</dcterms:modified>
  <cp:category/>
  <cp:contentStatus/>
</cp:coreProperties>
</file>